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84" r:id="rId3"/>
    <p:sldId id="405" r:id="rId4"/>
    <p:sldId id="385" r:id="rId5"/>
    <p:sldId id="302" r:id="rId6"/>
    <p:sldId id="343" r:id="rId7"/>
    <p:sldId id="386" r:id="rId8"/>
    <p:sldId id="404" r:id="rId9"/>
    <p:sldId id="387" r:id="rId10"/>
    <p:sldId id="388" r:id="rId11"/>
    <p:sldId id="389" r:id="rId12"/>
    <p:sldId id="378" r:id="rId13"/>
    <p:sldId id="344" r:id="rId14"/>
    <p:sldId id="345" r:id="rId15"/>
    <p:sldId id="346" r:id="rId16"/>
    <p:sldId id="347" r:id="rId17"/>
    <p:sldId id="406" r:id="rId18"/>
    <p:sldId id="370" r:id="rId19"/>
    <p:sldId id="349" r:id="rId20"/>
    <p:sldId id="390" r:id="rId21"/>
    <p:sldId id="391" r:id="rId22"/>
    <p:sldId id="392" r:id="rId23"/>
    <p:sldId id="393" r:id="rId24"/>
    <p:sldId id="350" r:id="rId25"/>
    <p:sldId id="351" r:id="rId26"/>
    <p:sldId id="364" r:id="rId27"/>
    <p:sldId id="407" r:id="rId28"/>
    <p:sldId id="371" r:id="rId29"/>
    <p:sldId id="394" r:id="rId30"/>
    <p:sldId id="395" r:id="rId31"/>
    <p:sldId id="396" r:id="rId32"/>
    <p:sldId id="397" r:id="rId33"/>
    <p:sldId id="372" r:id="rId34"/>
    <p:sldId id="382" r:id="rId35"/>
    <p:sldId id="373" r:id="rId36"/>
    <p:sldId id="398" r:id="rId37"/>
    <p:sldId id="365" r:id="rId38"/>
    <p:sldId id="400" r:id="rId39"/>
    <p:sldId id="401" r:id="rId40"/>
    <p:sldId id="402" r:id="rId41"/>
    <p:sldId id="403" r:id="rId42"/>
    <p:sldId id="399" r:id="rId43"/>
    <p:sldId id="376" r:id="rId44"/>
    <p:sldId id="408" r:id="rId45"/>
    <p:sldId id="410" r:id="rId46"/>
    <p:sldId id="411" r:id="rId47"/>
    <p:sldId id="377" r:id="rId48"/>
    <p:sldId id="374" r:id="rId49"/>
    <p:sldId id="409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</p:sldIdLst>
  <p:sldSz cx="12192000" cy="6858000"/>
  <p:notesSz cx="6858000" cy="9144000"/>
  <p:embeddedFontLst>
    <p:embeddedFont>
      <p:font typeface="Roboto Medium" panose="02000000000000000000" pitchFamily="2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aleway" pitchFamily="2" charset="-52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88" autoAdjust="0"/>
    <p:restoredTop sz="96404" autoAdjust="0"/>
  </p:normalViewPr>
  <p:slideViewPr>
    <p:cSldViewPr snapToGrid="0">
      <p:cViewPr varScale="1">
        <p:scale>
          <a:sx n="110" d="100"/>
          <a:sy n="110" d="100"/>
        </p:scale>
        <p:origin x="882" y="11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11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84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47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52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02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25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23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469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3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60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82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455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83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6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28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1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564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339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868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545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480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ru-RU"/>
              <a:t>Лучший курс управления проектами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Антон Кошелев</a:t>
            </a:r>
          </a:p>
        </p:txBody>
      </p:sp>
    </p:spTree>
    <p:extLst>
      <p:ext uri="{BB962C8B-B14F-4D97-AF65-F5344CB8AC3E}">
        <p14:creationId xmlns:p14="http://schemas.microsoft.com/office/powerpoint/2010/main" val="608011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55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04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5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1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4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72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450081" y="1429577"/>
            <a:ext cx="7741919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Адаптивные (</a:t>
            </a:r>
            <a:r>
              <a:rPr lang="en-US" sz="4400" dirty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ru-RU" sz="4400" dirty="0" err="1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gile</a:t>
            </a:r>
            <a:r>
              <a:rPr lang="ru-RU" sz="4400" dirty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) методики управления проектами искусственного интеллекта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448599" y="6396133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8"/>
            <a:ext cx="12191999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"/>
            <a:ext cx="12193241" cy="68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-75067"/>
            <a:ext cx="10515600" cy="941347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события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90389" y="626483"/>
            <a:ext cx="1118638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Планирование спринта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Sprint Planning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Определение цели спринта. Создание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бэклога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спринта из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бэклога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продукта.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спринта длительностью в 1 месяц - может достигать до </a:t>
            </a:r>
            <a:r>
              <a:rPr lang="ru-RU" sz="2000" b="1" i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 часов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Ежедневный митинг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Daily Scrum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Длительность до </a:t>
            </a:r>
            <a:r>
              <a:rPr lang="ru-RU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 минут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сделал вчера? 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 буду делать сегодня? 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есть затруднения?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Обзор спринта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Sprint Review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Обследование и адаптация результатов спринта.</a:t>
            </a:r>
          </a:p>
          <a:p>
            <a:pPr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спринта длительностью в 1 месяц - может достигать до </a:t>
            </a:r>
            <a:r>
              <a:rPr lang="ru-RU" sz="2000" b="1" i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часов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Ретро спринта.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Sprint Retrospective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Обследование и адаптация процесса разработки.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спринта длительностью в 1 месяц - может достигать до </a:t>
            </a:r>
            <a:r>
              <a:rPr lang="ru-RU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часов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Груминг </a:t>
            </a:r>
            <a:r>
              <a:rPr lang="ru-RU" sz="2000" b="1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бэклога</a:t>
            </a:r>
            <a:r>
              <a:rPr lang="ru-RU" sz="20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Оценка, декомпозиция,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приоритизация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пользовательских историй в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бэклоге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продукта.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9027277" y="6400895"/>
            <a:ext cx="324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https://habr.com/ru/articles/681516/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72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"/>
            <a:ext cx="10515600" cy="681644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преимущества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35747" y="1410355"/>
            <a:ext cx="118287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Спринты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Упор делается на 2-4 недельные отрезки времени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спринты.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 делит список конечных целей на небольшие задачи,  а потом работает над ними в течение 2-4 недельных периодов с ежедневными собраниями. 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Благодаря такому подходу проще справляться с большими неопределенными проектами.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Динамичность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Благодаря разбивке работы на 2-4 недельные периоды с ежедневными собраниями разработка и внесение изменений происходят динамично.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Командная работа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Подразумевается самоорганизация команды проекта, участники четче понимают и знают проект. 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Участники команды могут самостоятельно расставлять приоритеты согласно своим знаниям и возможностям.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652324" y="6426810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4714" y="707446"/>
            <a:ext cx="7000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Яичница с беконом - курица вложилась немного, а свинья полностью</a:t>
            </a:r>
          </a:p>
        </p:txBody>
      </p:sp>
    </p:spTree>
    <p:extLst>
      <p:ext uri="{BB962C8B-B14F-4D97-AF65-F5344CB8AC3E}">
        <p14:creationId xmlns:p14="http://schemas.microsoft.com/office/powerpoint/2010/main" val="381351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"/>
            <a:ext cx="10515600" cy="792480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недостатки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71495" y="907200"/>
            <a:ext cx="11920505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Неконтролируемое расширение масштабов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Если дата завершения проекта не установлена.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Если владелец продукта не занимается стратегическим планированием и бюджетом.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Повышенный риск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 проекта занимается самоорганизацией - это увеличивает риск провала, если команда </a:t>
            </a:r>
            <a:r>
              <a:rPr lang="ru-RU" sz="220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недисциплинирована</a:t>
            </a:r>
            <a:r>
              <a:rPr lang="ru-RU" sz="2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 </a:t>
            </a:r>
            <a:r>
              <a:rPr lang="ru-RU" sz="220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немотивирована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Если у команды недостаточно опыта, работа в рамках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 большой вероятностью закончится неудачей.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Недостаточная гибкость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Изменение структуры команды значительно снижает скорость разработки. </a:t>
            </a:r>
            <a:endParaRPr lang="ru-RU" sz="22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982663" lvl="4">
              <a:spcBef>
                <a:spcPts val="600"/>
              </a:spcBef>
            </a:pP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Onboarding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ru-RU" sz="2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это сложный процесс с </a:t>
            </a:r>
            <a:r>
              <a:rPr lang="ru-RU" sz="2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невсегда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очевидным результатом</a:t>
            </a: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Требует значительных ресурсов при масштабировании.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530405" y="6363331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404360" y="640080"/>
            <a:ext cx="4549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Есть у </a:t>
            </a:r>
            <a:r>
              <a:rPr lang="en-US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начало, не всегда есть у </a:t>
            </a:r>
            <a:r>
              <a:rPr lang="en-US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конец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7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"/>
            <a:ext cx="10515600" cy="786938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для каких проектов подойдет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35747" y="862219"/>
            <a:ext cx="1192050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Методология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лучше всего подойдет опытным, дисциплинированным и мотивированным командам, которые умеют расставлять свои приоритеты и имеют четкое представление о требованиях проекта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имеет все преимущества и недостатки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Agile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ru-RU" sz="24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можно применять для работы над большими проектами, но для этого его нужно правильно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масштабировать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24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SberGile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 пример).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Используйте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если вы разрабатываете сложное ПО с опытной командой!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4372165" y="6399101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6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D506AD-E1AD-4DAB-8C71-21923876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/>
          <a:stretch/>
        </p:blipFill>
        <p:spPr>
          <a:xfrm>
            <a:off x="7688291" y="370237"/>
            <a:ext cx="2214610" cy="1342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46251"/>
            <a:ext cx="10515600" cy="711297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Development: бережливая разработка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80912" y="1807335"/>
            <a:ext cx="118301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Бережливое производство 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подразумевает сокращение всех возможных потерь, экономичный и разумный подход к производственным ресурсам. </a:t>
            </a:r>
            <a:endParaRPr lang="ru-RU" sz="2400" b="0" i="0" dirty="0" smtClean="0">
              <a:solidFill>
                <a:srgbClr val="2C2D30"/>
              </a:solidFill>
              <a:effectLst/>
              <a:latin typeface="Roboto" panose="02000000000000000000" pitchFamily="2" charset="0"/>
            </a:endParaRPr>
          </a:p>
          <a:p>
            <a:pPr marL="715963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0" i="0" dirty="0" smtClean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Речь 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не только о потерях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времени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или растрате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финансов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труда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, но и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нереализованном творческом потенциал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е сотрудников. </a:t>
            </a:r>
            <a:endParaRPr lang="en-US" sz="2400" b="0" i="0" dirty="0">
              <a:solidFill>
                <a:srgbClr val="2C2D30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Впервые эту систему использовала компания Toyota, а затем ее внедрили и многие другие производства. 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Для разработки ПО 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lean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методологию адаптировали в 2003 году программисты Мэри и Том 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Поппендик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. </a:t>
            </a:r>
            <a:endParaRPr lang="en-US" sz="2400" b="0" i="0" dirty="0">
              <a:solidFill>
                <a:srgbClr val="2C2D30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Они написали книгу «Бережливое производство программного обеспечения» («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Lean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Software Development: 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An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Agile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400" b="0" i="0" dirty="0" err="1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Toolkit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»), в которой изложили принципы и практики бережливой разработки.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8320569" y="6378139"/>
            <a:ext cx="378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https://gb.ru/posts/howto_lean_development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46251"/>
            <a:ext cx="10515600" cy="711297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Development: бережливая разработка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462852" y="4599260"/>
            <a:ext cx="1183017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Бережливое производство 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подразумевает сокращение всех возможных потерь, экономичный и разумный подход к производственным ресурсам. </a:t>
            </a:r>
            <a:endParaRPr lang="ru-RU" sz="2400" b="0" i="0" dirty="0" smtClean="0">
              <a:solidFill>
                <a:srgbClr val="2C2D30"/>
              </a:solidFill>
              <a:effectLst/>
              <a:latin typeface="Roboto" panose="02000000000000000000" pitchFamily="2" charset="0"/>
            </a:endParaRPr>
          </a:p>
          <a:p>
            <a:pPr marL="715963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0" i="0" dirty="0" smtClean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Речь 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не только о потерях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времени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или растрате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финансов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 и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труда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, но и </a:t>
            </a:r>
            <a:r>
              <a:rPr lang="ru-RU" sz="2400" b="0" i="0" u="sng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нереализованном творческом потенциал</a:t>
            </a:r>
            <a:r>
              <a:rPr lang="ru-RU" sz="2400" b="0" i="0" dirty="0">
                <a:solidFill>
                  <a:srgbClr val="2C2D30"/>
                </a:solidFill>
                <a:effectLst/>
                <a:latin typeface="Roboto" panose="02000000000000000000" pitchFamily="2" charset="0"/>
              </a:rPr>
              <a:t>е сотрудников. </a:t>
            </a:r>
            <a:endParaRPr lang="en-US" sz="2400" b="0" i="0" dirty="0">
              <a:solidFill>
                <a:srgbClr val="2C2D3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8320569" y="6378139"/>
            <a:ext cx="378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https://gb.ru/posts/howto_lean_development</a:t>
            </a:r>
            <a:endParaRPr lang="ru-RU" dirty="0"/>
          </a:p>
        </p:txBody>
      </p:sp>
      <p:pic>
        <p:nvPicPr>
          <p:cNvPr id="3074" name="Picture 2" descr="Lean Software Development: A Complete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35" y="640054"/>
            <a:ext cx="67945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D506AD-E1AD-4DAB-8C71-21923876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/>
          <a:stretch/>
        </p:blipFill>
        <p:spPr>
          <a:xfrm>
            <a:off x="7688291" y="370237"/>
            <a:ext cx="2214610" cy="1342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46251"/>
            <a:ext cx="10515600" cy="711297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Development: бережливая разработка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01478" y="1807335"/>
            <a:ext cx="11809610" cy="461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Концепция управления, основанная на постоянном стремлении к устранению всех видов потерь.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Предполагает вовлечение в процесс оптимизации каждого сотрудника и максимальную ориентацию на потребителя.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Добавляет к принципам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Agile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схему потока операций (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workflow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для того, чтобы каждая из итераций выполнялась одинаково качественно.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Работа разбивается на небольшие пакеты поставки, которые реализуются отдельно и независимо.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разработки каждого пакета поставки существует поток операций с определенными этапами.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могут быть этапы планирования, разработки, производства, тестирования и поставки или любые другие необходимые для качественной реализации проектов этапы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839884" y="6425861"/>
            <a:ext cx="10550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43660" y="543044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Главное определить 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workflow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а затем</a:t>
            </a:r>
            <a:b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его можно оптимизировать от спринта к спринту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80620" y="1344730"/>
            <a:ext cx="5551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</a:t>
            </a:r>
            <a:r>
              <a:rPr lang="ru-RU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orkflow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пакеты -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поставки –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поток операций -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orkflow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6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80912" y="701497"/>
            <a:ext cx="118301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Ликвидировать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потери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определив главную ценность для конечного потребителя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максимально сократив действия, которые ее не производят.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fontAlgn="base">
              <a:buFont typeface="+mj-lt"/>
              <a:buAutoNum type="arabicPeriod" startAt="2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Встраивать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качество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используя разработку через тестирование.</a:t>
            </a:r>
          </a:p>
          <a:p>
            <a:pPr marL="457200" indent="-457200" algn="l" fontAlgn="base">
              <a:buFont typeface="+mj-lt"/>
              <a:buAutoNum type="arabicPeriod" startAt="3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Создавать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знание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 в виде разрозненных документов, а с помощью эффективных коммуникаций между членами команды и единого центра актуальных данных.</a:t>
            </a:r>
          </a:p>
          <a:p>
            <a:pPr marL="457200" indent="-457200" algn="l" fontAlgn="base">
              <a:buFont typeface="+mj-lt"/>
              <a:buAutoNum type="arabicPeriod" startAt="4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Откладывать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необратимые решения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чтобы фундаментальные ошибки не привели к краху всего проекта.</a:t>
            </a:r>
          </a:p>
          <a:p>
            <a:pPr marL="457200" indent="-457200" algn="l" fontAlgn="base">
              <a:buFont typeface="+mj-lt"/>
              <a:buAutoNum type="arabicPeriod" startAt="5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Доставлять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быстро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превратив релиз в рутину, а не в событие.</a:t>
            </a:r>
          </a:p>
          <a:p>
            <a:pPr marL="457200" indent="-457200" algn="l" fontAlgn="base">
              <a:buFont typeface="+mj-lt"/>
              <a:buAutoNum type="arabicPeriod" startAt="6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Уважать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людей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объективно оценивая их мнения с точки зрения разумности и полезности.</a:t>
            </a:r>
          </a:p>
          <a:p>
            <a:pPr marL="457200" indent="-457200" algn="l" fontAlgn="base">
              <a:buFont typeface="+mj-lt"/>
              <a:buAutoNum type="arabicPeriod" startAt="7"/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Оптимизировать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целое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algn="l" fontAlgn="base"/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принимая во внимание общее улучшение деятельности.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7850114" y="6378160"/>
            <a:ext cx="525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https://www.bigdataschool.ru/blog/lean-and-itil.html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4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01D49D-B321-C559-73E3-CA61425EBE3E}"/>
              </a:ext>
            </a:extLst>
          </p:cNvPr>
          <p:cNvSpPr/>
          <p:nvPr/>
        </p:nvSpPr>
        <p:spPr>
          <a:xfrm>
            <a:off x="5558347" y="4632508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Развертывание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8B5F6D-FB50-60C9-A344-7BAA0AAC4F3A}"/>
              </a:ext>
            </a:extLst>
          </p:cNvPr>
          <p:cNvSpPr/>
          <p:nvPr/>
        </p:nvSpPr>
        <p:spPr>
          <a:xfrm>
            <a:off x="5558346" y="5371447"/>
            <a:ext cx="2017639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/>
              <a:t>Поддержка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6567167" y="3387278"/>
            <a:ext cx="1" cy="123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62E9C6D-C934-00F6-0CEF-C47195390F81}"/>
              </a:ext>
            </a:extLst>
          </p:cNvPr>
          <p:cNvCxnSpPr/>
          <p:nvPr/>
        </p:nvCxnSpPr>
        <p:spPr>
          <a:xfrm flipH="1">
            <a:off x="6567165" y="5084863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2D640CA-6DB6-7E0F-F723-EDC73C6893F4}"/>
              </a:ext>
            </a:extLst>
          </p:cNvPr>
          <p:cNvCxnSpPr/>
          <p:nvPr/>
        </p:nvCxnSpPr>
        <p:spPr>
          <a:xfrm flipH="1">
            <a:off x="2982157" y="536902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CADE98-A1B3-7838-03E3-E18A5F9D6533}"/>
              </a:ext>
            </a:extLst>
          </p:cNvPr>
          <p:cNvSpPr/>
          <p:nvPr/>
        </p:nvSpPr>
        <p:spPr>
          <a:xfrm>
            <a:off x="1466443" y="5653155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Поддержка</a:t>
            </a:r>
          </a:p>
        </p:txBody>
      </p:sp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 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-проектами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CDCF81-78E4-8DDE-AC3B-CDAA5D7AB7E2}"/>
              </a:ext>
            </a:extLst>
          </p:cNvPr>
          <p:cNvSpPr/>
          <p:nvPr/>
        </p:nvSpPr>
        <p:spPr>
          <a:xfrm>
            <a:off x="1466443" y="2877593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Проектирование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4428C8-20B9-C9AA-88BD-02CC5806BE7E}"/>
              </a:ext>
            </a:extLst>
          </p:cNvPr>
          <p:cNvSpPr/>
          <p:nvPr/>
        </p:nvSpPr>
        <p:spPr>
          <a:xfrm>
            <a:off x="1466443" y="3592614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Реализация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7E28D5-6FB1-7180-DE5A-539FD2E3CB86}"/>
              </a:ext>
            </a:extLst>
          </p:cNvPr>
          <p:cNvSpPr/>
          <p:nvPr/>
        </p:nvSpPr>
        <p:spPr>
          <a:xfrm>
            <a:off x="1466443" y="4307635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Тестирование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94650-6BDC-1765-E15C-037DFF21D31D}"/>
              </a:ext>
            </a:extLst>
          </p:cNvPr>
          <p:cNvSpPr/>
          <p:nvPr/>
        </p:nvSpPr>
        <p:spPr>
          <a:xfrm>
            <a:off x="1466443" y="5022656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Развертывание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B2EF9D-C667-27A4-0784-6B920CDF357A}"/>
              </a:ext>
            </a:extLst>
          </p:cNvPr>
          <p:cNvCxnSpPr/>
          <p:nvPr/>
        </p:nvCxnSpPr>
        <p:spPr>
          <a:xfrm flipH="1">
            <a:off x="2986132" y="2586798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BAE82A-7329-1419-CE64-FAD3EE0D30E0}"/>
              </a:ext>
            </a:extLst>
          </p:cNvPr>
          <p:cNvCxnSpPr/>
          <p:nvPr/>
        </p:nvCxnSpPr>
        <p:spPr>
          <a:xfrm flipH="1">
            <a:off x="2982160" y="3308480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37EA64-2103-EDC3-F8FD-F7E2622B671E}"/>
              </a:ext>
            </a:extLst>
          </p:cNvPr>
          <p:cNvCxnSpPr/>
          <p:nvPr/>
        </p:nvCxnSpPr>
        <p:spPr>
          <a:xfrm flipH="1">
            <a:off x="2982159" y="402350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5F812EC-37FD-2A6A-24D4-EC2EF890D42C}"/>
              </a:ext>
            </a:extLst>
          </p:cNvPr>
          <p:cNvCxnSpPr/>
          <p:nvPr/>
        </p:nvCxnSpPr>
        <p:spPr>
          <a:xfrm flipH="1">
            <a:off x="2982158" y="4738522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56AB350-373C-D007-8C7A-AFDDC1E3439D}"/>
              </a:ext>
            </a:extLst>
          </p:cNvPr>
          <p:cNvSpPr/>
          <p:nvPr/>
        </p:nvSpPr>
        <p:spPr>
          <a:xfrm>
            <a:off x="7725334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Agile</a:t>
            </a:r>
            <a:endParaRPr lang="ru-RU" sz="22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F988490-84B3-A44D-9341-730925B9EA43}"/>
              </a:ext>
            </a:extLst>
          </p:cNvPr>
          <p:cNvSpPr/>
          <p:nvPr/>
        </p:nvSpPr>
        <p:spPr>
          <a:xfrm>
            <a:off x="7725334" y="2162572"/>
            <a:ext cx="1863590" cy="5820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Определение требований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8C5BFF-E3D3-D345-ACB2-1CBDEC30AD61}"/>
              </a:ext>
            </a:extLst>
          </p:cNvPr>
          <p:cNvSpPr/>
          <p:nvPr/>
        </p:nvSpPr>
        <p:spPr>
          <a:xfrm>
            <a:off x="9140004" y="3078637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Проектирование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053001-C92B-7115-2DCD-061B9E04E675}"/>
              </a:ext>
            </a:extLst>
          </p:cNvPr>
          <p:cNvSpPr/>
          <p:nvPr/>
        </p:nvSpPr>
        <p:spPr>
          <a:xfrm>
            <a:off x="7725334" y="4137254"/>
            <a:ext cx="186359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/>
              <a:t>Реализация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3D1D1D-C2BD-79AE-DB15-659045CF68E7}"/>
              </a:ext>
            </a:extLst>
          </p:cNvPr>
          <p:cNvSpPr/>
          <p:nvPr/>
        </p:nvSpPr>
        <p:spPr>
          <a:xfrm>
            <a:off x="6010010" y="3226059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Тестирование</a:t>
            </a:r>
            <a:endParaRPr lang="ru-RU" dirty="0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B09F0FBF-3EBF-80ED-5851-4D2BFDC08F96}"/>
              </a:ext>
            </a:extLst>
          </p:cNvPr>
          <p:cNvSpPr/>
          <p:nvPr/>
        </p:nvSpPr>
        <p:spPr>
          <a:xfrm>
            <a:off x="8858395" y="2430929"/>
            <a:ext cx="1470989" cy="1276588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F7C81E6B-1484-F120-87DB-5D33F923994C}"/>
              </a:ext>
            </a:extLst>
          </p:cNvPr>
          <p:cNvSpPr/>
          <p:nvPr/>
        </p:nvSpPr>
        <p:spPr>
          <a:xfrm rot="5400000">
            <a:off x="8707002" y="2770062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D1ECDBEC-8915-4005-A481-88C0D2778C2A}"/>
              </a:ext>
            </a:extLst>
          </p:cNvPr>
          <p:cNvSpPr/>
          <p:nvPr/>
        </p:nvSpPr>
        <p:spPr>
          <a:xfrm rot="10800000">
            <a:off x="6837343" y="2909855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4786BEDD-6853-5F51-8D2F-5D8D099C65F1}"/>
              </a:ext>
            </a:extLst>
          </p:cNvPr>
          <p:cNvSpPr/>
          <p:nvPr/>
        </p:nvSpPr>
        <p:spPr>
          <a:xfrm rot="16200000">
            <a:off x="6952411" y="2302120"/>
            <a:ext cx="1548606" cy="1823272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050362" y="833595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Четкое ТЗ</a:t>
            </a:r>
            <a:endParaRPr lang="ru-RU" sz="22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5" y="610103"/>
            <a:ext cx="4319373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Нет четкого ТЗ, но есть пожелания </a:t>
            </a:r>
            <a:r>
              <a:rPr lang="ru-RU" sz="2200" dirty="0" err="1" smtClean="0"/>
              <a:t>стейкхолдеров</a:t>
            </a:r>
            <a:endParaRPr lang="ru-RU" sz="2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577845" y="6291804"/>
            <a:ext cx="471178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Известны и методы и результаты</a:t>
            </a:r>
            <a:endParaRPr lang="ru-RU" sz="20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7" y="6247180"/>
            <a:ext cx="493081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Не Известны методы </a:t>
            </a:r>
            <a:r>
              <a:rPr lang="ru-RU" sz="2000" dirty="0"/>
              <a:t>или</a:t>
            </a:r>
            <a:r>
              <a:rPr lang="ru-RU" sz="2000" dirty="0" smtClean="0"/>
              <a:t> результаты</a:t>
            </a:r>
            <a:endParaRPr lang="ru-RU" sz="2000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>
            <a:off x="931342" y="2373144"/>
            <a:ext cx="518589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931342" y="6047698"/>
            <a:ext cx="55204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 flipV="1">
            <a:off x="931342" y="2373144"/>
            <a:ext cx="31668" cy="36810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 rot="16200000">
            <a:off x="-616972" y="3779274"/>
            <a:ext cx="2486763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Crisp</a:t>
            </a:r>
            <a:r>
              <a:rPr lang="ru-RU" sz="2200" dirty="0" smtClean="0"/>
              <a:t>-</a:t>
            </a:r>
            <a:r>
              <a:rPr lang="en-US" sz="2200" dirty="0" smtClean="0"/>
              <a:t>DM</a:t>
            </a:r>
            <a:r>
              <a:rPr lang="ru-RU" sz="2200" dirty="0" smtClean="0"/>
              <a:t>/</a:t>
            </a:r>
            <a:r>
              <a:rPr lang="en-US" sz="2200" dirty="0" smtClean="0"/>
              <a:t> PM</a:t>
            </a:r>
            <a:endParaRPr lang="ru-RU" sz="2200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329241" y="2252279"/>
            <a:ext cx="1120689" cy="39949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 rot="16200000">
            <a:off x="-26150" y="3779274"/>
            <a:ext cx="2486763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Этапы?</a:t>
            </a:r>
            <a:endParaRPr lang="ru-RU" sz="220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947176" y="1359598"/>
            <a:ext cx="424544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Waterfall</a:t>
            </a:r>
            <a:r>
              <a:rPr lang="ru-RU" sz="2200" dirty="0" smtClean="0"/>
              <a:t>/</a:t>
            </a:r>
            <a:endParaRPr lang="ru-RU" sz="2200" dirty="0"/>
          </a:p>
          <a:p>
            <a:pPr algn="ctr"/>
            <a:r>
              <a:rPr lang="ru-RU" sz="2200" dirty="0" smtClean="0"/>
              <a:t>Каскадная методология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464FE8-654A-829C-393E-A1261496375C}"/>
              </a:ext>
            </a:extLst>
          </p:cNvPr>
          <p:cNvSpPr/>
          <p:nvPr/>
        </p:nvSpPr>
        <p:spPr>
          <a:xfrm>
            <a:off x="1466443" y="2256566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Определение требований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7712633" y="5031962"/>
            <a:ext cx="4319373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Это может быть </a:t>
            </a:r>
            <a:br>
              <a:rPr lang="ru-RU" sz="2200" dirty="0" smtClean="0"/>
            </a:br>
            <a:r>
              <a:rPr lang="ru-RU" sz="2200" dirty="0" smtClean="0"/>
              <a:t>каждым этапом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5712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8"/>
            <a:ext cx="12192000" cy="6564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100" y="474980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workflow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73700" y="300150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kanban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486758" y="4530635"/>
            <a:ext cx="4528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Тут важен вопрос – где узкое место (кадры, задачи)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6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8"/>
            <a:ext cx="11969444" cy="6640352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673100" y="3949700"/>
            <a:ext cx="1050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73100" y="4597400"/>
            <a:ext cx="64643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73100" y="5270500"/>
            <a:ext cx="5981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9"/>
            <a:ext cx="12046297" cy="6729252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622300" y="5295900"/>
            <a:ext cx="110871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22300" y="5956300"/>
            <a:ext cx="100584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1216" y="471349"/>
            <a:ext cx="1160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DOR </a:t>
            </a:r>
            <a:r>
              <a:rPr lang="ru-RU" sz="1800" b="1" dirty="0" smtClean="0"/>
              <a:t>ведет к разработке через тестирование – сначала что хотим сделать, потом тесты, потом код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9507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7423" cy="67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8D6F20-ADCD-4D69-8194-85F5115D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 b="-1"/>
          <a:stretch/>
        </p:blipFill>
        <p:spPr>
          <a:xfrm>
            <a:off x="6297727" y="107912"/>
            <a:ext cx="3347695" cy="1999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1"/>
            <a:ext cx="10515600" cy="676102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преимущества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42119" y="2107776"/>
            <a:ext cx="11830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u="sng" dirty="0">
                <a:solidFill>
                  <a:srgbClr val="333333"/>
                </a:solidFill>
                <a:effectLst/>
              </a:rPr>
              <a:t>Этапы и их гибкость позволяют быть уверенными в том, что каждая часть проекта реализуется так, как </a:t>
            </a:r>
            <a:r>
              <a:rPr lang="ru-RU" sz="2400" b="0" i="0" u="sng" dirty="0" smtClean="0">
                <a:solidFill>
                  <a:srgbClr val="333333"/>
                </a:solidFill>
                <a:effectLst/>
              </a:rPr>
              <a:t>требуется</a:t>
            </a:r>
            <a:r>
              <a:rPr lang="en-US" sz="2400" b="0" i="0" u="sng" dirty="0" smtClean="0">
                <a:solidFill>
                  <a:srgbClr val="333333"/>
                </a:solidFill>
                <a:effectLst/>
              </a:rPr>
              <a:t> (DOR, DOD </a:t>
            </a:r>
            <a:r>
              <a:rPr lang="ru-RU" sz="2400" b="0" i="0" u="sng" dirty="0" smtClean="0">
                <a:solidFill>
                  <a:srgbClr val="333333"/>
                </a:solidFill>
                <a:effectLst/>
              </a:rPr>
              <a:t>четко определены)</a:t>
            </a:r>
            <a:r>
              <a:rPr lang="ru-RU" sz="2400" b="0" i="0" dirty="0" smtClean="0">
                <a:solidFill>
                  <a:srgbClr val="333333"/>
                </a:solidFill>
                <a:effectLst/>
              </a:rPr>
              <a:t>. </a:t>
            </a:r>
            <a:endParaRPr lang="ru-RU" sz="2400" b="0" i="0" dirty="0">
              <a:solidFill>
                <a:srgbClr val="333333"/>
              </a:solidFill>
              <a:effectLst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333333"/>
                </a:solidFill>
                <a:effectLst/>
              </a:rPr>
              <a:t>Не прописаны чёткие границы этапов, как в </a:t>
            </a:r>
            <a:r>
              <a:rPr lang="ru-RU" sz="2400" b="0" i="0" dirty="0" err="1" smtClean="0">
                <a:solidFill>
                  <a:srgbClr val="333333"/>
                </a:solidFill>
                <a:effectLst/>
              </a:rPr>
              <a:t>Scrum</a:t>
            </a:r>
            <a:r>
              <a:rPr lang="ru-RU" sz="2400" b="0" i="0" dirty="0" smtClean="0">
                <a:solidFill>
                  <a:srgbClr val="333333"/>
                </a:solidFill>
                <a:effectLst/>
              </a:rPr>
              <a:t>, но 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прописаны ограничения Спринтов.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333333"/>
                </a:solidFill>
                <a:effectLst/>
              </a:rPr>
              <a:t>В отличие от классического проектного менеджмента, </a:t>
            </a:r>
            <a:r>
              <a:rPr lang="ru-RU" sz="2400" b="0" i="0" u="sng" dirty="0">
                <a:solidFill>
                  <a:srgbClr val="333333"/>
                </a:solidFill>
                <a:effectLst/>
              </a:rPr>
              <a:t>позволяет параллельно выполнять несколько задач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 на разных этапах, что повышает гибкость и увеличивает скорость выполнения проектов.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333333"/>
                </a:solidFill>
                <a:effectLst/>
              </a:rPr>
              <a:t>Если Вам нравятся идеи </a:t>
            </a:r>
            <a:r>
              <a:rPr lang="ru-RU" sz="2400" b="0" i="0" dirty="0" err="1">
                <a:solidFill>
                  <a:srgbClr val="333333"/>
                </a:solidFill>
                <a:effectLst/>
              </a:rPr>
              <a:t>Agile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, но проект требует очень </a:t>
            </a:r>
            <a:r>
              <a:rPr lang="ru-RU" sz="2400" b="0" i="0" u="sng" dirty="0">
                <a:solidFill>
                  <a:srgbClr val="333333"/>
                </a:solidFill>
                <a:effectLst/>
              </a:rPr>
              <a:t>ровного качества и чёткого исполнения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, </a:t>
            </a:r>
            <a:r>
              <a:rPr lang="ru-RU" sz="2400" b="0" i="0" dirty="0" err="1">
                <a:solidFill>
                  <a:srgbClr val="333333"/>
                </a:solidFill>
                <a:effectLst/>
              </a:rPr>
              <a:t>Lean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 предоставляет набор инструментов для того, чтобы удовлетворить эти требования.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 err="1">
                <a:solidFill>
                  <a:srgbClr val="333333"/>
                </a:solidFill>
                <a:effectLst/>
              </a:rPr>
              <a:t>Lean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 сочетает гибкость и структурированность, как </a:t>
            </a:r>
            <a:r>
              <a:rPr lang="ru-RU" sz="2400" b="0" i="0" dirty="0" err="1">
                <a:solidFill>
                  <a:srgbClr val="333333"/>
                </a:solidFill>
                <a:effectLst/>
              </a:rPr>
              <a:t>Scrum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.</a:t>
            </a:r>
            <a:endParaRPr lang="ru-RU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573877" y="6422351"/>
            <a:ext cx="10740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17600" y="990600"/>
            <a:ext cx="4437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определить </a:t>
            </a:r>
            <a:r>
              <a:rPr lang="en-US" dirty="0" smtClean="0"/>
              <a:t>workflow </a:t>
            </a:r>
            <a:r>
              <a:rPr lang="ru-RU" dirty="0" smtClean="0"/>
              <a:t>то и понятно что делать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5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8D6F20-ADCD-4D69-8194-85F5115D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 b="-1"/>
          <a:stretch/>
        </p:blipFill>
        <p:spPr>
          <a:xfrm>
            <a:off x="4565747" y="106427"/>
            <a:ext cx="5202386" cy="31078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64207"/>
            <a:ext cx="10515600" cy="689480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недостатки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361824" y="3318720"/>
            <a:ext cx="11830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 каждая часть проекта требует одинаково детальной и дотошной проработки и внимания. Но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предполагает именно такой подход к каждой задаче и этапу</a:t>
            </a:r>
            <a:r>
              <a:rPr lang="ru-RU" sz="24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Это основной минус применения </a:t>
            </a:r>
            <a:r>
              <a:rPr lang="ru-RU" sz="2400" b="0" i="1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</a:t>
            </a:r>
            <a:r>
              <a:rPr lang="ru-RU" sz="24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для крупных и неоднородных проектов</a:t>
            </a:r>
            <a:r>
              <a:rPr lang="ru-RU" sz="2400" b="0" i="1" dirty="0" smtClean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endParaRPr lang="ru-RU" sz="2400" b="0" i="1" dirty="0">
              <a:solidFill>
                <a:srgbClr val="333333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отличие от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не предлагает чёткого рабочего процесса для реализации «кусочков» проекта, что способствует</a:t>
            </a:r>
            <a:r>
              <a:rPr lang="ru-RU" sz="24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растягиванию сроков проекта.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590428" y="6365708"/>
            <a:ext cx="1060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80797" y="1981200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нет опыта в гибких методологиях,</a:t>
            </a:r>
            <a:br>
              <a:rPr lang="ru-RU" dirty="0" smtClean="0"/>
            </a:br>
            <a:r>
              <a:rPr lang="ru-RU" dirty="0" smtClean="0"/>
              <a:t> лучше начать со </a:t>
            </a:r>
            <a:r>
              <a:rPr lang="ru-RU" dirty="0" err="1" smtClean="0"/>
              <a:t>скрам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6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23" y="0"/>
            <a:ext cx="1542177" cy="1594502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32662" y="6380204"/>
            <a:ext cx="1709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50171" y="916463"/>
            <a:ext cx="117209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Science — открытый подход к управлению DS проектами и продуктами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Этот подход позволяет увеличить вероятность успеха за счет прозрачности процессов, снижения Time-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-Market и фокуса на инженерном совершенстве.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Ориентирован на бизнес.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обсуждаем финансовую эффективность ML проектов и фокусируемся на их ускорении. 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Основанный на гипотезах.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Ключевая идея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LeanDS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явная и четкая формулировка гипотез. 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Командный и итеративный.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LeanDS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содержит практики командной работы.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Работа ведется итеративно и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инкрементально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от простого к сложному с фокусом на быстрой поставке ценного результата. 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Строгий и воспроизводимый.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Техническое совершенство кода, автоматизация тестирования и поставки очень важно для достижения хорошего бизнес-результата.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55107" y="126377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Мотив: только 20% проектов с ИИ доходит до успеха!</a:t>
            </a:r>
          </a:p>
          <a:p>
            <a:r>
              <a:rPr lang="ru-RU" dirty="0" smtClean="0"/>
              <a:t>Надо повысить %</a:t>
            </a:r>
          </a:p>
          <a:p>
            <a:r>
              <a:rPr lang="ru-RU" dirty="0" smtClean="0"/>
              <a:t>Отсюда: максим. Прибыли и снижение издержек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739978" y="3340556"/>
            <a:ext cx="6561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– много гипотез! – чтобы сразу отсечь неэффективные разработки,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68578" y="5764649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Надо использовать в комплексных проекта только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8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23" y="0"/>
            <a:ext cx="1542177" cy="1594502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32662" y="6380204"/>
            <a:ext cx="1709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50171" y="916463"/>
            <a:ext cx="1172094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Science — открытый подход к управлению DS проектами и продуктами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Этот подход позволяет увеличить вероятность успеха за счет прозрачности процессов, снижения Time-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-Market и фокуса на инженерном совершенстве.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Ориентирован на бизнес. </a:t>
            </a:r>
            <a:endParaRPr lang="ru-RU" sz="2200" b="1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обсуждаем финансовую эффективность ML проектов и фокусируемся на их ускорении. </a:t>
            </a:r>
          </a:p>
          <a:p>
            <a:pPr>
              <a:spcAft>
                <a:spcPts val="600"/>
              </a:spcAft>
            </a:pPr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Основанный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гипотезах.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Ключевая идея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LeanDS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явная и четкая формулировка гипотез. 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Командный и итеративный.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LeanDS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содержит практики командной работы.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Работа ведется итеративно и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инкрементально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— от простого к сложному с фокусом на быстрой поставке ценного результата. </a:t>
            </a:r>
          </a:p>
          <a:p>
            <a:pPr>
              <a:spcAft>
                <a:spcPts val="600"/>
              </a:spcAft>
            </a:pP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Строгий и воспроизводимый.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Техническое совершенство кода, автоматизация тестирования и поставки очень важно для достижения хорошего бизнес-результата.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55107" y="126377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Мотив: только 20% проектов с ИИ доходит до успеха!</a:t>
            </a:r>
          </a:p>
          <a:p>
            <a:r>
              <a:rPr lang="ru-RU" dirty="0" smtClean="0"/>
              <a:t>Надо повысить %</a:t>
            </a:r>
          </a:p>
          <a:p>
            <a:r>
              <a:rPr lang="ru-RU" dirty="0" smtClean="0"/>
              <a:t>Отсюда: максим. Прибыли и снижение издержек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38470" y="3407009"/>
            <a:ext cx="6561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 – много гипотез! – чтобы сразу отсечь неэффективные разработки,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68578" y="5764649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Надо использовать в комплексных проекта только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829937" y="2883637"/>
            <a:ext cx="6813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 есть сначала бизнес метрики (продуктовые, доменные) -</a:t>
            </a:r>
            <a:r>
              <a:rPr lang="en-US" dirty="0" smtClean="0"/>
              <a:t>&gt; </a:t>
            </a:r>
            <a:r>
              <a:rPr lang="ru-RU" dirty="0" smtClean="0"/>
              <a:t>тесты на метрики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998423" y="3121811"/>
            <a:ext cx="3220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Быстрая поставка результата - </a:t>
            </a:r>
            <a:r>
              <a:rPr lang="en-US" dirty="0" smtClean="0"/>
              <a:t>MVP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82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79" y="492625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E13039B-F2A9-FD04-0232-941B7A6BE386}"/>
              </a:ext>
            </a:extLst>
          </p:cNvPr>
          <p:cNvSpPr/>
          <p:nvPr/>
        </p:nvSpPr>
        <p:spPr>
          <a:xfrm>
            <a:off x="3812771" y="2621280"/>
            <a:ext cx="1773382" cy="190084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5609" y="3417813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Формулировка и </a:t>
            </a:r>
            <a:r>
              <a:rPr lang="ru-RU" dirty="0" err="1" smtClean="0"/>
              <a:t>приоретизация</a:t>
            </a:r>
            <a:r>
              <a:rPr lang="ru-RU" dirty="0" smtClean="0"/>
              <a:t> гипотез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152282" y="84618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Гипотезы: данных, методов и </a:t>
            </a:r>
            <a:br>
              <a:rPr lang="ru-RU" dirty="0" smtClean="0"/>
            </a:br>
            <a:r>
              <a:rPr lang="ru-RU" dirty="0" smtClean="0"/>
              <a:t>оснащения\пожеланий (в т.ч. Бизнес метрик)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643695" y="1883884"/>
            <a:ext cx="2528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Эксперименты на гипотезах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419344" y="5658523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 хороших гипотез новые, </a:t>
            </a:r>
          </a:p>
          <a:p>
            <a:r>
              <a:rPr lang="ru-RU" dirty="0" smtClean="0"/>
              <a:t>Или новые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722144" y="4989081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Тестирования гипотез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75609" y="4087848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 простых к сложным,</a:t>
            </a:r>
          </a:p>
          <a:p>
            <a:r>
              <a:rPr lang="ru-RU" dirty="0" smtClean="0"/>
              <a:t>Ориентир на быстрый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3894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"/>
            <a:ext cx="12155501" cy="670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0342" y="1139497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Надо выбирать только те цели, </a:t>
            </a:r>
            <a:br>
              <a:rPr lang="ru-RU" dirty="0" smtClean="0"/>
            </a:br>
            <a:r>
              <a:rPr lang="ru-RU" dirty="0" smtClean="0"/>
              <a:t>которые ведут к тому, что </a:t>
            </a:r>
            <a:r>
              <a:rPr lang="ru-RU" dirty="0" err="1" smtClean="0"/>
              <a:t>стейкхолдер</a:t>
            </a:r>
            <a:r>
              <a:rPr lang="ru-RU" dirty="0" smtClean="0"/>
              <a:t> стремится достичь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7172313" y="2001560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Этапы-</a:t>
            </a:r>
            <a:r>
              <a:rPr lang="en-US" dirty="0" smtClean="0"/>
              <a:t>&gt;</a:t>
            </a:r>
            <a:r>
              <a:rPr lang="ru-RU" dirty="0" err="1" smtClean="0"/>
              <a:t>шаиг</a:t>
            </a:r>
            <a:r>
              <a:rPr lang="ru-RU" dirty="0" smtClean="0"/>
              <a:t>-</a:t>
            </a:r>
            <a:r>
              <a:rPr lang="en-US" dirty="0" smtClean="0"/>
              <a:t>&gt;</a:t>
            </a:r>
            <a:r>
              <a:rPr lang="ru-RU" dirty="0" smtClean="0"/>
              <a:t> решение </a:t>
            </a:r>
            <a:r>
              <a:rPr lang="ru-RU" dirty="0" err="1" smtClean="0"/>
              <a:t>шгаов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которые пользователь решит из нашей системы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780017" y="3587115"/>
            <a:ext cx="573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/>
              <a:t>User story</a:t>
            </a:r>
            <a:r>
              <a:rPr lang="ru-RU" sz="1800" b="1" u="sng" dirty="0" smtClean="0"/>
              <a:t> </a:t>
            </a:r>
            <a:r>
              <a:rPr lang="ru-RU" sz="1800" u="sng" dirty="0" smtClean="0"/>
              <a:t>-</a:t>
            </a:r>
            <a:r>
              <a:rPr lang="en-US" sz="1800" u="sng" dirty="0" smtClean="0"/>
              <a:t>&gt; </a:t>
            </a:r>
            <a:r>
              <a:rPr lang="ru-RU" sz="1800" u="sng" dirty="0" smtClean="0"/>
              <a:t>реальные боли -</a:t>
            </a:r>
            <a:r>
              <a:rPr lang="en-US" sz="1800" u="sng" dirty="0" smtClean="0"/>
              <a:t>&gt; </a:t>
            </a:r>
            <a:r>
              <a:rPr lang="ru-RU" sz="1800" u="sng" dirty="0" smtClean="0"/>
              <a:t>реальные решения</a:t>
            </a:r>
            <a:endParaRPr lang="ru-RU" sz="18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3787305" y="5572780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/>
              <a:t>Качество </a:t>
            </a:r>
            <a:r>
              <a:rPr lang="ru-RU" sz="1800" b="1" dirty="0" err="1" smtClean="0"/>
              <a:t>ии</a:t>
            </a:r>
            <a:r>
              <a:rPr lang="ru-RU" sz="1800" b="1" dirty="0" smtClean="0"/>
              <a:t>, метрики, форматы вывода и </a:t>
            </a:r>
            <a:r>
              <a:rPr lang="ru-RU" sz="1800" b="1" dirty="0" err="1" smtClean="0"/>
              <a:t>тд</a:t>
            </a:r>
            <a:endParaRPr lang="ru-RU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72312" y="539044"/>
            <a:ext cx="3688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Лучше гипотезы с понятной реализацией!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780017" y="28144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Это шаги</a:t>
            </a:r>
            <a:endParaRPr lang="ru-RU" sz="1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96455" y="4233277"/>
            <a:ext cx="1798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u="sng" dirty="0"/>
              <a:t>реальные решения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49695" y="4897135"/>
            <a:ext cx="1798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u="sng" dirty="0"/>
              <a:t>реальные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2307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 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-проектами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0" name="Picture 2" descr="Agile Vs. Waterfall in Software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62834"/>
            <a:ext cx="10893425" cy="627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373794" y="6550223"/>
            <a:ext cx="7818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https://saigontechnology.com/blog/agile-vs-waterfall-in-software-development/</a:t>
            </a:r>
          </a:p>
        </p:txBody>
      </p:sp>
    </p:spTree>
    <p:extLst>
      <p:ext uri="{BB962C8B-B14F-4D97-AF65-F5344CB8AC3E}">
        <p14:creationId xmlns:p14="http://schemas.microsoft.com/office/powerpoint/2010/main" val="16357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42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0300" y="1943100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Основные Агенты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4780" y="5836920"/>
            <a:ext cx="512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Важно уточнить истинную ценность для пользователя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27420" y="4415790"/>
            <a:ext cx="3161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Ценна ли роль для </a:t>
            </a:r>
            <a:r>
              <a:rPr lang="ru-RU" b="1" dirty="0" err="1" smtClean="0"/>
              <a:t>стейкхолдера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2955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756"/>
            <a:ext cx="12192000" cy="67752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2136" y="2152650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Ценны ли задачи для </a:t>
            </a:r>
            <a:r>
              <a:rPr lang="ru-RU" b="1" dirty="0" err="1" smtClean="0"/>
              <a:t>стейкхолдера</a:t>
            </a:r>
            <a:r>
              <a:rPr lang="ru-RU" b="1" dirty="0" smtClean="0"/>
              <a:t> 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90057" y="2407087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Реализуемы ли задачи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782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3419" cy="6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Story Map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карта историй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32662" y="6380204"/>
            <a:ext cx="1709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321426" y="840226"/>
            <a:ext cx="1172094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карты историй проводится за одну или несколько встреч. Проходит оно в</a:t>
            </a:r>
          </a:p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следующей последовательности: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ролей/персон (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s).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Напишите на стикерах одного или несколько пользователей (ролей/персон) продукта. 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наши действующие лица, именно они взаимодействуют с системой: конечные пользователи, модераторы систем, агенты и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т.д.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Пользовательские цели. 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ключевого пользователя напишите на стикерах несколько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пользовательских целей.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Пользовательские задачи. 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каждой цели напишите несколько пользовательских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задач, описывающих как именно наш пользователь достигает своей цели.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относится к пользовательским задачам как шагам бизнес-процесса.</a:t>
            </a:r>
          </a:p>
          <a:p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Walking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Skeleton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Под каждой пользовательской задачей добавьте стикер, каким</a:t>
            </a:r>
          </a:p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самым простым образом можно изменить систему, чтобы достичь цели.</a:t>
            </a:r>
          </a:p>
        </p:txBody>
      </p:sp>
    </p:spTree>
    <p:extLst>
      <p:ext uri="{BB962C8B-B14F-4D97-AF65-F5344CB8AC3E}">
        <p14:creationId xmlns:p14="http://schemas.microsoft.com/office/powerpoint/2010/main" val="29866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Comprehensive Guide to Stakeholder Analysis in AI Governance (Part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3"/>
            <a:ext cx="11925300" cy="670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15900" y="611933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https://medium.com/m/global-identity-2?redirectUrl=https%3A%2F%2Fpub.towardsai.net%2Fa-comprehensive-guide-to-stakeholder-analysis-in-ai-governance-part-1-b8a464755f9f</a:t>
            </a:r>
          </a:p>
        </p:txBody>
      </p:sp>
    </p:spTree>
    <p:extLst>
      <p:ext uri="{BB962C8B-B14F-4D97-AF65-F5344CB8AC3E}">
        <p14:creationId xmlns:p14="http://schemas.microsoft.com/office/powerpoint/2010/main" val="19918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Story Map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карта историй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6816437" y="6473729"/>
            <a:ext cx="5530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https://www.amazon.com/User-Story-Mapping-Discover-Product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50171" y="2035233"/>
            <a:ext cx="1172094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Создание карты историй проводится за одну или несколько встреч. Проходит оно в</a:t>
            </a:r>
          </a:p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следующей последовательности: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</a:t>
            </a:r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Stories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Под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Walking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Skeleton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мы располагаем улучшения и дополнения функциональности нашего продукта.</a:t>
            </a:r>
          </a:p>
          <a:p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Technical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Tasks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Добавьте на Story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инфраструктурные и архитектурные работы</a:t>
            </a:r>
          </a:p>
          <a:p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 время обсуждения могут возникнуть вопросы без ответа.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Повесьте их в виде стикеров, они останутся как домашняя работа.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 </a:t>
            </a:r>
            <a:r>
              <a:rPr lang="ru-RU" sz="22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Hypothesis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Проанализируйте, где именно применение ML может автоматизировать бизнес-процесс и повесьте по стикеру про каждую такую идею.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7616CB-DEC4-E26D-CB6B-81282F97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29269"/>
            <a:ext cx="3180890" cy="18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" y="1"/>
            <a:ext cx="11852053" cy="662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5200" y="774700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Только там ИИ где надо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6214944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Backlog </a:t>
            </a:r>
            <a:r>
              <a:rPr lang="ru-RU" dirty="0" smtClean="0"/>
              <a:t>наполняется из </a:t>
            </a:r>
            <a:r>
              <a:rPr lang="en-US" dirty="0" smtClean="0"/>
              <a:t>user story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2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45520" y="29872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RICE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приоритизация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гипотез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7470370" y="6405385"/>
            <a:ext cx="4599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https://habr.com/ru/companies/hygger/articles/422131/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313AD-01C9-A927-566A-455EB3884DA0}"/>
              </a:ext>
            </a:extLst>
          </p:cNvPr>
          <p:cNvSpPr txBox="1"/>
          <p:nvPr/>
        </p:nvSpPr>
        <p:spPr>
          <a:xfrm>
            <a:off x="349134" y="1064768"/>
            <a:ext cx="116489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2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етод </a:t>
            </a:r>
            <a:r>
              <a:rPr lang="ru-RU" sz="22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приоритизации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гипотез продукта. Аббревиатура включает 4 фактора: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Reach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охват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влияние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уверенность в вашей оценке охвата, влияния и трудозатрат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b="1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Effort</a:t>
            </a:r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трудозатраты</a:t>
            </a:r>
          </a:p>
          <a:p>
            <a:pPr algn="l"/>
            <a:r>
              <a:rPr lang="ru-RU" sz="2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Чтобы получить оценку по RICE, вам необходимо объединить эти факторы.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209D4-B285-6CBC-D2B8-E78B834A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1" y="3357890"/>
            <a:ext cx="10914385" cy="26620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8900" y="5753100"/>
            <a:ext cx="5495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Backlog </a:t>
            </a:r>
            <a:r>
              <a:rPr lang="ru-RU" dirty="0" err="1" smtClean="0"/>
              <a:t>приоретизируется</a:t>
            </a:r>
            <a:r>
              <a:rPr lang="ru-RU" dirty="0" smtClean="0"/>
              <a:t> по </a:t>
            </a:r>
            <a:r>
              <a:rPr lang="en-US" dirty="0" smtClean="0"/>
              <a:t>RICESCORE</a:t>
            </a:r>
            <a:r>
              <a:rPr lang="ru-RU" dirty="0" smtClean="0"/>
              <a:t> в порядке убывания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7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63169" cy="6675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6121400"/>
            <a:ext cx="3828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Д.б</a:t>
            </a:r>
            <a:r>
              <a:rPr lang="ru-RU" dirty="0" smtClean="0"/>
              <a:t>. соизмерим с реальными показателями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504180"/>
            <a:ext cx="11261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Важно что охватывать нужно мотивированных и готовых </a:t>
            </a:r>
            <a:r>
              <a:rPr lang="ru-RU" dirty="0" err="1" smtClean="0"/>
              <a:t>стейкхолдеров</a:t>
            </a:r>
            <a:r>
              <a:rPr lang="ru-RU" dirty="0" smtClean="0"/>
              <a:t>, способных создать готовых и вовлеченных пользователей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4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6121400"/>
            <a:ext cx="3828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Д.б</a:t>
            </a:r>
            <a:r>
              <a:rPr lang="ru-RU" dirty="0" smtClean="0"/>
              <a:t>. соизмерим с реальными показателями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1200" cy="67479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6352977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Можно оценить виляние по </a:t>
            </a:r>
            <a:r>
              <a:rPr lang="en-US" dirty="0" err="1" smtClean="0"/>
              <a:t>xs</a:t>
            </a:r>
            <a:r>
              <a:rPr lang="en-US" dirty="0" smtClean="0"/>
              <a:t>, s, m, l ,xl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7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3F4E3E5-5D63-4BDF-92ED-8A663252D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6" y="1501600"/>
            <a:ext cx="10846679" cy="4774496"/>
          </a:xfrm>
          <a:prstGeom prst="rect">
            <a:avLst/>
          </a:prstGeom>
        </p:spPr>
      </p:pic>
      <p:sp>
        <p:nvSpPr>
          <p:cNvPr id="40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 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-проектами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30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105" cy="67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08"/>
            <a:ext cx="12079281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45520" y="29872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RICE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приоритизация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гипотез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60" y="492624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E13039B-F2A9-FD04-0232-941B7A6BE386}"/>
              </a:ext>
            </a:extLst>
          </p:cNvPr>
          <p:cNvSpPr/>
          <p:nvPr/>
        </p:nvSpPr>
        <p:spPr>
          <a:xfrm>
            <a:off x="5552901" y="420580"/>
            <a:ext cx="2194560" cy="213419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483600" y="838200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Надо брать гипотезы с макс. </a:t>
            </a:r>
            <a:r>
              <a:rPr lang="en-US" dirty="0" smtClean="0"/>
              <a:t>RICE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483600" y="1157198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Рассчитывая силы команд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45237" y="976812"/>
            <a:ext cx="4390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Тут декомпозиция в часы или днях</a:t>
            </a:r>
          </a:p>
          <a:p>
            <a:r>
              <a:rPr lang="ru-RU" dirty="0"/>
              <a:t> </a:t>
            </a:r>
            <a:r>
              <a:rPr lang="ru-RU" dirty="0" smtClean="0"/>
              <a:t>в </a:t>
            </a:r>
            <a:r>
              <a:rPr lang="ru-RU" dirty="0" err="1" smtClean="0"/>
              <a:t>скрам</a:t>
            </a:r>
            <a:r>
              <a:rPr lang="ru-RU" dirty="0" smtClean="0"/>
              <a:t> в </a:t>
            </a:r>
            <a:r>
              <a:rPr lang="en-US" dirty="0" smtClean="0"/>
              <a:t>story point </a:t>
            </a:r>
            <a:r>
              <a:rPr lang="ru-RU" dirty="0" smtClean="0"/>
              <a:t>методами экспертной оценки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34394" y="1511333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экспертной оценки в футболках</a:t>
            </a:r>
            <a:br>
              <a:rPr lang="ru-RU" dirty="0" smtClean="0"/>
            </a:br>
            <a:r>
              <a:rPr lang="ru-RU" dirty="0" smtClean="0"/>
              <a:t> или числах </a:t>
            </a:r>
            <a:r>
              <a:rPr lang="ru-RU" dirty="0" err="1" smtClean="0"/>
              <a:t>фибоначи</a:t>
            </a:r>
            <a:r>
              <a:rPr lang="ru-RU" dirty="0" smtClean="0"/>
              <a:t> 1,2,5,8,13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83790" y="2119550"/>
            <a:ext cx="4243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Если задачу решает человек больше </a:t>
            </a:r>
            <a:br>
              <a:rPr lang="ru-RU" dirty="0" smtClean="0"/>
            </a:br>
            <a:r>
              <a:rPr lang="ru-RU" dirty="0" smtClean="0"/>
              <a:t>чем за 3-4 дня, то задачу надо декомпозировать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29662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Проверка гипотезы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250171" y="6423853"/>
            <a:ext cx="174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Пла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4D4F57C6-A269-EDD0-6304-D61FCAA0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87" y="221190"/>
            <a:ext cx="6264856" cy="651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165562" y="1072529"/>
            <a:ext cx="117209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«Мерседес»</a:t>
            </a: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7970379" y="356579"/>
            <a:ext cx="39161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Приоритетные истории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378794" y="5090270"/>
            <a:ext cx="27305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Хватит ли данных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722451" y="5992966"/>
            <a:ext cx="27537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методы 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171" y="2502552"/>
            <a:ext cx="3849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максимально рискованная гипотеза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5562" y="3476410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Обр. связь от потенциального решения гипотезы -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обрат.</a:t>
            </a:r>
            <a:r>
              <a:rPr lang="en-US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связь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теста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3686" y="2877974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Начинать проверку от нее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456674" y="4490105"/>
            <a:ext cx="46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метод. добавится достоверность, инфраструктура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913725" y="2656440"/>
            <a:ext cx="2195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данным добавится их устаревание, дополнение, переобучение и его тесты, и монитор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29662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Проверка гипотезы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250171" y="6423853"/>
            <a:ext cx="174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Пла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4D4F57C6-A269-EDD0-6304-D61FCAA0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87" y="221190"/>
            <a:ext cx="6264856" cy="651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165562" y="1072529"/>
            <a:ext cx="117209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«Мерседес»</a:t>
            </a: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7970379" y="356579"/>
            <a:ext cx="39161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Приоритетные истории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378794" y="5090270"/>
            <a:ext cx="27305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Хватит ли данных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722451" y="5992966"/>
            <a:ext cx="27537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методы 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171" y="2502552"/>
            <a:ext cx="3849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максимально рискованная гипотеза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5562" y="3476410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Обр. связь от потенциального решения гипотезы -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обрат.</a:t>
            </a:r>
            <a:r>
              <a:rPr lang="en-US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связь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теста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3686" y="2877974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Начинать проверку от нее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456674" y="4490105"/>
            <a:ext cx="46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метод. добавится достоверность, инфраструктура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913725" y="2656440"/>
            <a:ext cx="2195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данным добавится их устаревание, дополнение, переобучение и его тесты, и монитор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00"/>
            <a:ext cx="12109301" cy="67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29662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Проверка гипотезы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250171" y="6423853"/>
            <a:ext cx="174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Пла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4D4F57C6-A269-EDD0-6304-D61FCAA0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87" y="221190"/>
            <a:ext cx="6264856" cy="651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165562" y="1072529"/>
            <a:ext cx="117209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«Мерседес»</a:t>
            </a: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7970379" y="356579"/>
            <a:ext cx="39161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Приоритетные истории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378794" y="5090270"/>
            <a:ext cx="27305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Хватит ли данных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722451" y="5992966"/>
            <a:ext cx="27537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методы 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171" y="2502552"/>
            <a:ext cx="3849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максимально рискованная гипотеза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5562" y="3476410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Обр. связь от потенциального решения гипотезы -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обрат.</a:t>
            </a:r>
            <a:r>
              <a:rPr lang="en-US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связь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теста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3686" y="2877974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Начинать проверку от нее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456674" y="4490105"/>
            <a:ext cx="46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метод. добавится достоверность, инфраструктура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913725" y="2656440"/>
            <a:ext cx="2195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данным добавится их устаревание, дополнение, переобучение и его тесты, и монитор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00"/>
            <a:ext cx="12109301" cy="67697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418"/>
            <a:ext cx="12011025" cy="67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6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Проверка гипотезы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63629" y="6423853"/>
            <a:ext cx="174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364210" y="841992"/>
            <a:ext cx="1151946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Наиболее приоритетную гипотезу нужно проверить на практике для этого: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Формулируем гипотезу метода и гипотезу данных.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Начинаем с простых методов и имеющихся данных.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Анализ возможности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создание прототипа (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Есть ли технические возможности для использования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Обучаем выбранный метод на имеющихся данных.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Замеряем качество на А/Б тесте.</a:t>
            </a:r>
          </a:p>
          <a:p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Анализ рисков.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ru-RU" sz="2200" b="1" u="sng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доверенность </a:t>
            </a:r>
            <a:r>
              <a:rPr lang="ru-RU" sz="2200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метода </a:t>
            </a:r>
            <a:r>
              <a:rPr lang="ru-RU" sz="2200" b="1" u="sng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ИИ. )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Насколько прогрессивен, понятен и устойчив </a:t>
            </a: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Достаточность, полнота, достоверность, надежность данных. </a:t>
            </a:r>
          </a:p>
          <a:p>
            <a:r>
              <a:rPr lang="ru-RU" sz="22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Формулируем </a:t>
            </a:r>
            <a:r>
              <a:rPr lang="ru-RU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пользовательскую историю для разработки.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роль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я хочу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воспользоваться функционалом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чтобы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получить пользу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]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5" name="Рисунок 4" descr="Изображение выглядит как текст, диаграмма, Пла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4D4F57C6-A269-EDD0-6304-D61FCAA0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729" y="3254644"/>
            <a:ext cx="2885799" cy="299892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38141" y="5554695"/>
            <a:ext cx="42675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 добавить технические требования,</a:t>
            </a:r>
          </a:p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Время разработки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</a:rPr>
              <a:t>MVP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, требования к команде,</a:t>
            </a:r>
            <a:endParaRPr lang="en-US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44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79" y="492625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9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79" y="492625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6" y="116596"/>
            <a:ext cx="11999735" cy="66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" y="248427"/>
            <a:ext cx="11920507" cy="676102"/>
          </a:xfrm>
        </p:spPr>
        <p:txBody>
          <a:bodyPr/>
          <a:lstStyle/>
          <a:p>
            <a:pPr algn="l"/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Альтернативы и виды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Agile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72398" y="2136472"/>
            <a:ext cx="117151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</a:p>
          <a:p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Lean Development (LD, 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бережливая разработка</a:t>
            </a:r>
            <a:r>
              <a:rPr lang="ru-RU" sz="28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</a:t>
            </a:r>
            <a:r>
              <a:rPr lang="en-US" sz="28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Lean D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Kanban</a:t>
            </a:r>
            <a:r>
              <a:rPr lang="ru-RU" sz="2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8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Six Sigma (</a:t>
            </a:r>
            <a:r>
              <a:rPr lang="ru-RU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Шесть сигм).</a:t>
            </a:r>
            <a:endParaRPr lang="en-US" sz="28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ru-RU" sz="28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4E3E5-5D63-4BDF-92ED-8A663252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18" y="388688"/>
            <a:ext cx="5660570" cy="2491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D102E-A1F4-4F14-91FD-6ADAD0A90CAA}"/>
              </a:ext>
            </a:extLst>
          </p:cNvPr>
          <p:cNvSpPr txBox="1"/>
          <p:nvPr/>
        </p:nvSpPr>
        <p:spPr>
          <a:xfrm>
            <a:off x="5596907" y="6253025"/>
            <a:ext cx="787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40766" y="5810575"/>
            <a:ext cx="5149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https://www.datascience-pm.com/data-science-methodologies/</a:t>
            </a:r>
          </a:p>
        </p:txBody>
      </p:sp>
    </p:spTree>
    <p:extLst>
      <p:ext uri="{BB962C8B-B14F-4D97-AF65-F5344CB8AC3E}">
        <p14:creationId xmlns:p14="http://schemas.microsoft.com/office/powerpoint/2010/main" val="16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5" y="146274"/>
            <a:ext cx="10515600" cy="626019"/>
          </a:xfrm>
        </p:spPr>
        <p:txBody>
          <a:bodyPr>
            <a:normAutofit/>
          </a:bodyPr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Kanban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79125" y="1229177"/>
            <a:ext cx="1157759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Канбан</a:t>
            </a:r>
            <a:r>
              <a:rPr lang="ru-RU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появился, как и многие другие инструменты бережливого производства, на заводах Toyota в Японии в 50-х годах прошлого столетия. В то время компания искала способы сократить время производства одного автомобиля.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02122"/>
                </a:solidFill>
              </a:rPr>
              <a:t>М</a:t>
            </a:r>
            <a:r>
              <a:rPr lang="ru-RU" sz="2000" b="0" i="0" dirty="0">
                <a:solidFill>
                  <a:srgbClr val="202122"/>
                </a:solidFill>
                <a:effectLst/>
              </a:rPr>
              <a:t>етод управления </a:t>
            </a:r>
            <a:r>
              <a:rPr lang="ru-RU" sz="2000" b="0" i="0" u="none" strike="noStrike" dirty="0">
                <a:effectLst/>
              </a:rPr>
              <a:t>разработкой</a:t>
            </a:r>
            <a:r>
              <a:rPr lang="ru-RU" sz="2000" b="0" i="0" dirty="0">
                <a:effectLst/>
              </a:rPr>
              <a:t>, реализующий принцип «</a:t>
            </a:r>
            <a:r>
              <a:rPr lang="ru-RU" sz="2000" b="0" i="0" u="none" strike="noStrike" dirty="0">
                <a:effectLst/>
              </a:rPr>
              <a:t>точно в срок</a:t>
            </a:r>
            <a:r>
              <a:rPr lang="ru-RU" sz="2000" b="0" i="0" dirty="0">
                <a:effectLst/>
              </a:rPr>
              <a:t>» и способствующий равномерному распределению нагрузки между работниками.</a:t>
            </a:r>
            <a:r>
              <a:rPr lang="ru-RU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0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2000-х  Дэвид Андерсон  адаптировал концепцию бережливого производства для управления разработкой  ПО.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заключался в визуализации всех этапов работы над задачей с помощью колонок на доске. Разработчики по очереди выполняли свою часть работы и отправляли на следующий этап.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Задачи постоянно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приоритизировали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участники команды всегда знали, какая из них сейчас наиболее важна для бизнеса.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2007 году метод назвали «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канбан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», и он широко распространился.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2155769" y="6445299"/>
            <a:ext cx="1010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https://kachestvo.pro/kachestvo-upravleniya/berezhlivoe-proizvodstvo/kanban-metodologiya-instrumenty-i-printsipy-sistemy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441BB6-6634-4C77-ACD6-49D5BD574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769" y="192826"/>
            <a:ext cx="1721381" cy="10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1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"/>
            <a:ext cx="10515600" cy="609600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Kanban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444952" y="2253446"/>
            <a:ext cx="11830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Базирование на существующих методах разработки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 err="1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Канбан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начинается с существующих методов разработки и стимулирует в них изменения, повышающие эффективность разработки.</a:t>
            </a:r>
            <a:endParaRPr lang="ru-RU" sz="2400" b="1" dirty="0">
              <a:solidFill>
                <a:srgbClr val="20212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400" b="1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Предварительная договорённость о проведении важных изменений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Постоянные изменения — это способ улучшить существующий процесс разработки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днако проведение глобальных перемен имеет большой риск. </a:t>
            </a:r>
            <a:endParaRPr lang="en-US" sz="2400" b="0" i="0" dirty="0">
              <a:solidFill>
                <a:srgbClr val="20212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Приветствуются небольшие и эволюционные изменения.</a:t>
            </a:r>
            <a:endParaRPr lang="ru-RU" sz="2400" b="1" i="0" dirty="0">
              <a:solidFill>
                <a:srgbClr val="20212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400" b="1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Уважение к существующему порядку, ролям и обязанностям</a:t>
            </a:r>
          </a:p>
          <a:p>
            <a:r>
              <a:rPr lang="ru-RU" sz="2400" b="1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Поощрение инициативы</a:t>
            </a:r>
            <a:endParaRPr lang="ru-RU" sz="2400" b="1" dirty="0">
              <a:solidFill>
                <a:srgbClr val="20212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Приветствуются проявления инициативы каждого разработчика.</a:t>
            </a:r>
            <a:endParaRPr lang="ru-RU" sz="24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7856206" y="6430046"/>
            <a:ext cx="537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https://ru.wikipedia.org/wiki/</a:t>
            </a:r>
            <a:r>
              <a:rPr lang="ru-RU" dirty="0" err="1"/>
              <a:t>Канбан</a:t>
            </a:r>
            <a:r>
              <a:rPr lang="ru-RU" dirty="0"/>
              <a:t>_(разработка)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ECD70-7B79-4272-8982-E74571A6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71" y="163891"/>
            <a:ext cx="3585012" cy="1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5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0"/>
            <a:ext cx="10515600" cy="648393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Kanban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преимущества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80912" y="1491444"/>
            <a:ext cx="118301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Нет установленных чётких дедлайнов – задачи можно брать в работу в любой удобный момент.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каждой задачи создаётся индивидуальная карточка, в которую заносится вся необходима информация о задаче. Вся нужная информация о задаче всегда под рукой.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Количество карточек на одном этапе строго регламентировано. Благодаря этому сразу становится видно, </a:t>
            </a:r>
            <a:r>
              <a:rPr lang="ru-RU" sz="24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каком этапе и </a:t>
            </a: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когда в потоке операций возникает «затор», который оперативно устраняется.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Задачи из </a:t>
            </a:r>
            <a:r>
              <a:rPr lang="ru-RU" sz="2400" i="0" dirty="0" err="1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беклога</a:t>
            </a: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попадают в поток в порядке приоритета. Таким образом, работа никогда не прекращается.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Точный расчёт нагрузки на команду, правильная расстановка ограничений и концентрация на постоянном улучшении — всё это позволяет </a:t>
            </a:r>
            <a:r>
              <a:rPr lang="ru-RU" sz="2400" i="0" dirty="0" err="1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Kanban</a:t>
            </a: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серьёзно экономить ресурсы и укладываться в бюджет.</a:t>
            </a:r>
            <a:endParaRPr lang="ru-RU" sz="240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657004" y="6407043"/>
            <a:ext cx="11038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ECD70-7B79-4272-8982-E74571A6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1" y="143180"/>
            <a:ext cx="2536176" cy="13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61199"/>
            <a:ext cx="10515600" cy="653935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Kanban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недостатки 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79125" y="3712255"/>
            <a:ext cx="11830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Требует</a:t>
            </a: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достаточно сплочённых команд с хорошей коммуникацией.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Требует у членов команды одинаковые навыки. Команды с разделением ролей могут столкнуться с проблемами при устранении зазоров.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 имеет жёстких дедлайнов.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Отсутствует</a:t>
            </a: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долгосрочное планирование и проектирование.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Эта система подходит для поточных задач и краткосрочных проектов.</a:t>
            </a:r>
            <a:endParaRPr lang="ru-RU" sz="240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613549" y="6417125"/>
            <a:ext cx="1057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ECD70-7B79-4272-8982-E74571A6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71" y="303062"/>
            <a:ext cx="5706405" cy="30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6197791" y="161912"/>
            <a:ext cx="3573573" cy="16059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12049"/>
            <a:ext cx="10515600" cy="506151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Шесть сигм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63703" y="1898578"/>
            <a:ext cx="118301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Концепция управления производством, разработанная в корпорации Motorola в 1986 году 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Популяризированная в середине 1990-х, когда Джек Уэлч применил её как ключевую стратегию в General Electric.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Суть концепции сводится к необходимости улучшения качества выходов каждого из процессов, минимизации дефектов и статистических отклонений в операционной деятельности.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Название происходит от статистического понятия среднеквадратичного отклонения, обозначаемого греческой буквой 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Зрелость производственного процесса в этой концепции описывается как σ-рейтинг отклонений, или процентом бездефектной продукции на выходе, так, процесс управления качеством 6σ на выходе даёт 99,99966 % выходов без дефектов, или не более 3,4 дефектных выходов на 1 млн операций.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8516888" y="6466716"/>
            <a:ext cx="344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https://ru.wikipedia.org/wiki/</a:t>
            </a:r>
            <a:r>
              <a:rPr lang="ru-RU" dirty="0" err="1"/>
              <a:t>Шесть_сигм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029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6661266" y="88891"/>
            <a:ext cx="3050658" cy="13709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6" y="-199836"/>
            <a:ext cx="10515600" cy="1325563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80912" y="1524300"/>
            <a:ext cx="118301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успешного управлени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я проектом </a:t>
            </a: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необходимо постоянно стремиться к установлению устойчивого и предсказуемого протекания процессов;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показатели (KPI), характеризующие протекание процессов производства и бизнес-процессов, должны быть измеряемыми, контролируемыми и улучшаемыми, а также отражать изменения в протекании процессов;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достижения постоянного улучшения качества необходимо вовлечение сотрудников на всех уровнях, особенно высшего руководства.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искренний интерес к клиенту;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управление на основе данных и фактов;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ориентированность на процесс, управление процессом и совершенствование процесса;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проактивное</a:t>
            </a: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(упреждающее) управление;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взаимодействие без границ (прозрачность внутрикорпоративных барьеров);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стремление к совершенству плюс снисходительность к неудачам.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8132477" y="6356392"/>
            <a:ext cx="3878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https://ru.wikipedia.org/wiki/</a:t>
            </a:r>
            <a:r>
              <a:rPr lang="ru-RU" dirty="0" err="1"/>
              <a:t>Шесть_сигм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97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6976377" y="114887"/>
            <a:ext cx="2742894" cy="12326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6" y="-199836"/>
            <a:ext cx="10515600" cy="1325563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этапы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80912" y="1423133"/>
            <a:ext cx="118301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Конечная цель проекта – удовлетворение заказчика качеством продукта, </a:t>
            </a:r>
          </a:p>
          <a:p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которого можно добиться при помощи непрерывного процесса улучшения всех аспектов проекта, основанном на тщательном анализе показателей:</a:t>
            </a:r>
          </a:p>
          <a:p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Определение (</a:t>
            </a:r>
            <a:r>
              <a:rPr lang="ru-RU" sz="22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</a:t>
            </a:r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Определяется содержание проекта, собирается информация о предпосылках проекта, ставятся цели.</a:t>
            </a:r>
          </a:p>
          <a:p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Измерение (</a:t>
            </a:r>
            <a:r>
              <a:rPr lang="ru-RU" sz="22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Measure</a:t>
            </a:r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 сигм ориентирована на сбор и анализ количественных данных о проекте.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данном этапе определяется, какие показатели будут определять успех проекта и какие данные нужно собирать и анализировать.</a:t>
            </a:r>
          </a:p>
          <a:p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Исследование (</a:t>
            </a:r>
            <a:r>
              <a:rPr lang="ru-RU" sz="22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</a:t>
            </a:r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ru-RU" sz="22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стадии исследования менеджер проекта решает, каким же образом команда может достичь поставленных целей и исполнить все требования в срок и в рамках бюджета.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1540626" y="6417653"/>
            <a:ext cx="1117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291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6269735" y="84104"/>
            <a:ext cx="3532662" cy="15875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" y="0"/>
            <a:ext cx="10515600" cy="764633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этапы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03327" y="1805416"/>
            <a:ext cx="118301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Конечная цель проекта – удовлетворение заказчика качеством продукта, </a:t>
            </a:r>
          </a:p>
          <a:p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которого можно добиться при помощи непрерывного процесса улучшения всех аспектов проекта, основанном на тщательном анализе показателей:</a:t>
            </a:r>
          </a:p>
          <a:p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(</a:t>
            </a:r>
            <a:r>
              <a:rPr lang="ru-RU" sz="22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</a:t>
            </a:r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данном этапе реализуются планы и решения, принятые на предыдущих этапах.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Важно понимать, что на данном этапе необходим детальный план, в котором описаны все действия, необходимые для достижения поставленных целей. </a:t>
            </a:r>
          </a:p>
          <a:p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Контроль (</a:t>
            </a:r>
            <a:r>
              <a:rPr lang="ru-RU" sz="22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</a:t>
            </a:r>
            <a:r>
              <a:rPr lang="ru-RU" sz="22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Ключевой этап в методологии 6 сигм.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Его основная задача – долгосрочное улучшение процессов реализации проектов.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Данный этап требует тщательного документирования извлечённых уроков, анализа собранных данных и применения полученных знаний как в проектах, так во всей компании в целом.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085C8-2236-4B53-A2A9-284CB2BB8DEF}"/>
              </a:ext>
            </a:extLst>
          </p:cNvPr>
          <p:cNvSpPr txBox="1"/>
          <p:nvPr/>
        </p:nvSpPr>
        <p:spPr>
          <a:xfrm>
            <a:off x="1579419" y="6432725"/>
            <a:ext cx="10745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89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6204014" y="193782"/>
            <a:ext cx="3391674" cy="15241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6" y="-199836"/>
            <a:ext cx="10515600" cy="1325563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преимущества 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35746" y="1832126"/>
            <a:ext cx="11830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Концепция 6 сигм предоставляет чёткую схему для реализации проектов и постоянного улучшения процессов.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Определяя цели, затем тщательно анализируя их и пересматривая вы получаете количественные данные для более глубокого понимания проекта и принятия более качественных решений.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Хотя сбор, анализ данных и извлечение уроков могут занять определённое время, это позволит улучшить и оптимизировать процессы реализации проекта и сэкономить таким образом ресурсы в будущем.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 сигм подходит для трудных проектов, в которых много новых и сложных операций. </a:t>
            </a:r>
            <a:endParaRPr lang="en-US" sz="24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Данный подход позволяет реализовывать элементы проекта, учиться на ошибках и повышать качество в будущем.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085C8-2236-4B53-A2A9-284CB2BB8DEF}"/>
              </a:ext>
            </a:extLst>
          </p:cNvPr>
          <p:cNvSpPr txBox="1"/>
          <p:nvPr/>
        </p:nvSpPr>
        <p:spPr>
          <a:xfrm>
            <a:off x="1651461" y="6356441"/>
            <a:ext cx="1101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12DC46-6CF4-4D4F-9D75-B14FF66A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/>
          <a:stretch/>
        </p:blipFill>
        <p:spPr>
          <a:xfrm>
            <a:off x="4203035" y="346768"/>
            <a:ext cx="5542283" cy="24906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0"/>
            <a:ext cx="10515600" cy="759560"/>
          </a:xfrm>
        </p:spPr>
        <p:txBody>
          <a:bodyPr/>
          <a:lstStyle/>
          <a:p>
            <a:pPr algn="l" fontAlgn="base"/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Six Sigma: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недостатки</a:t>
            </a:r>
            <a:endParaRPr lang="en-US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82699" y="3299173"/>
            <a:ext cx="118301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Различие в целях на разных этапах проекта, вызывает у команд путаницу в приоритетах.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Основной девиз 6 сигм: «Всё всегда можно сделать ещё лучше». Это может </a:t>
            </a:r>
            <a:r>
              <a:rPr lang="ru-RU" sz="2400" b="0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демотивировать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сотрудников, не чувствующих удовлетворения от проделанной работы.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Если проект единичный и компания не планирует в будущем реализовывать подобные проекты, все затраты на анализ и извлечение уроков могут оказаться напрасными.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085C8-2236-4B53-A2A9-284CB2BB8DEF}"/>
              </a:ext>
            </a:extLst>
          </p:cNvPr>
          <p:cNvSpPr txBox="1"/>
          <p:nvPr/>
        </p:nvSpPr>
        <p:spPr>
          <a:xfrm>
            <a:off x="1751214" y="6414044"/>
            <a:ext cx="1076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https://www.pmservices.ru/project-management-news/top-7-metodov-upravleniya-proektami-agile-scrum-kanban-prince2-i-drugie/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52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-75067"/>
            <a:ext cx="10515600" cy="941347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«схватка»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282633" y="2431025"/>
            <a:ext cx="11426467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 подход впервые описали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Хиротака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Такэути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Икудзиро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Нонака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 статье The New Product Development Game (Harvard Business Review, январь-февраль 1986). Они отметили, что проекты, над которыми работают небольшие команды из специалистов различного профиля, обычно систематически производят лучшие результаты, и объяснили это как «подход регби».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Впервые методология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была представлена на общее обозрение задокументированной, чётко сформированной и описанной Кеном </a:t>
            </a:r>
            <a:r>
              <a:rPr lang="ru-RU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Швабером</a:t>
            </a:r>
            <a:r>
              <a:rPr lang="ru-RU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Джефом Сазерлендом на OOPSLA’95.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8934403" y="6368424"/>
            <a:ext cx="3130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https://ru.wikipedia.org/wiki/Scrum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A1C2D0-5D25-4762-8027-C64D66C0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4" y="139427"/>
            <a:ext cx="4813399" cy="24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-75067"/>
            <a:ext cx="10515600" cy="941347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принципы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501059" y="5081395"/>
            <a:ext cx="11451137" cy="1186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Ключевой принцип —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через короткие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одинаковые по продолжительности итерации (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спринты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в конце каждого из которых заказчик (пользователь) получает рабочий код или продукт. </a:t>
            </a:r>
            <a:endParaRPr lang="en-US" sz="2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448599" y="6396133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A1C2D0-5D25-4762-8027-C64D66C0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70063"/>
            <a:ext cx="8409407" cy="420470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 txBox="1">
            <a:spLocks/>
          </p:cNvSpPr>
          <p:nvPr/>
        </p:nvSpPr>
        <p:spPr>
          <a:xfrm>
            <a:off x="372926" y="880725"/>
            <a:ext cx="10515600" cy="9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 – это </a:t>
            </a:r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Agile 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каждый день</a:t>
            </a:r>
            <a:endParaRPr lang="ru-RU" sz="2400" i="1" u="sng" dirty="0">
              <a:solidFill>
                <a:schemeClr val="tx1"/>
              </a:solidFill>
              <a:latin typeface="Roboto Medium"/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74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-75067"/>
            <a:ext cx="10515600" cy="941347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принципы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448599" y="6396133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 txBox="1">
            <a:spLocks/>
          </p:cNvSpPr>
          <p:nvPr/>
        </p:nvSpPr>
        <p:spPr>
          <a:xfrm>
            <a:off x="190799" y="1329340"/>
            <a:ext cx="5473401" cy="9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 – это сетевая форма вместо </a:t>
            </a:r>
          </a:p>
          <a:p>
            <a:r>
              <a:rPr lang="ru-RU" sz="2400" i="1" u="sng" dirty="0" err="1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Стогих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 иерархий (сетевая форма)</a:t>
            </a:r>
            <a:endParaRPr lang="ru-RU" sz="2400" i="1" u="sng" dirty="0">
              <a:solidFill>
                <a:schemeClr val="tx1"/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1026" name="Picture 2" descr="Agile vs Waterfall:approaches to project management? – MindK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738329"/>
            <a:ext cx="6870700" cy="379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4255935"/>
            <a:ext cx="1194195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Вся работа выполняется силами небольшой (до 10 человек) команды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в которую входят разработчики, </a:t>
            </a:r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владелец продукта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(отвечающий за требования к продукту) и </a:t>
            </a:r>
            <a:r>
              <a:rPr lang="ru-RU" sz="2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скрам</a:t>
            </a:r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-мастер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(отвечающий за эффективность команды и правильное применение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Scrum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Команда, характеризуется самоорганизацией и самоуправлением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самостоятельно решает, кто, что, когда и как делает. </a:t>
            </a:r>
            <a:endParaRPr lang="ru-RU" sz="20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 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 лучше из </a:t>
            </a:r>
            <a:r>
              <a:rPr lang="en-US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DS, DA, MLE\DE, PM, service (HR, DOC) </a:t>
            </a:r>
            <a:r>
              <a:rPr lang="ru-RU" sz="2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</a:t>
            </a:r>
            <a:r>
              <a:rPr lang="ru-RU" sz="2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монокоманда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448599" y="6396133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3302</Words>
  <Application>Microsoft Office PowerPoint</Application>
  <PresentationFormat>Широкоэкранный</PresentationFormat>
  <Paragraphs>421</Paragraphs>
  <Slides>59</Slides>
  <Notes>29</Notes>
  <HiddenSlides>12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Arial</vt:lpstr>
      <vt:lpstr>Roboto Medium</vt:lpstr>
      <vt:lpstr>Calibri</vt:lpstr>
      <vt:lpstr>Roboto</vt:lpstr>
      <vt:lpstr>Raleway</vt:lpstr>
      <vt:lpstr>Тема Office</vt:lpstr>
      <vt:lpstr>Адаптивные (Agile) методики управления проектами искусственного интеллекта</vt:lpstr>
      <vt:lpstr>Презентация PowerPoint</vt:lpstr>
      <vt:lpstr>Презентация PowerPoint</vt:lpstr>
      <vt:lpstr>Презентация PowerPoint</vt:lpstr>
      <vt:lpstr>Альтернативы и виды Agile</vt:lpstr>
      <vt:lpstr>Scrum: «схватка»</vt:lpstr>
      <vt:lpstr>Scrum: принципы</vt:lpstr>
      <vt:lpstr>Scrum: принципы</vt:lpstr>
      <vt:lpstr>Презентация PowerPoint</vt:lpstr>
      <vt:lpstr>Презентация PowerPoint</vt:lpstr>
      <vt:lpstr>Презентация PowerPoint</vt:lpstr>
      <vt:lpstr>Scrum: события</vt:lpstr>
      <vt:lpstr>Scrum: преимущества</vt:lpstr>
      <vt:lpstr>Scrum: недостатки</vt:lpstr>
      <vt:lpstr>Scrum: для каких проектов подойдет </vt:lpstr>
      <vt:lpstr>Lean Development: бережливая разработка</vt:lpstr>
      <vt:lpstr>Lean Development: бережливая разработка</vt:lpstr>
      <vt:lpstr>Lean Development: бережливая разработка</vt:lpstr>
      <vt:lpstr>Lean: принципы в IT </vt:lpstr>
      <vt:lpstr>Lean: принципы в IT </vt:lpstr>
      <vt:lpstr>Lean: принципы в IT </vt:lpstr>
      <vt:lpstr>Lean: принципы в IT </vt:lpstr>
      <vt:lpstr>Lean: принципы в IT </vt:lpstr>
      <vt:lpstr>Lean: преимущества</vt:lpstr>
      <vt:lpstr>Lean: недостатки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Kanban</vt:lpstr>
      <vt:lpstr>Kanban: принципы </vt:lpstr>
      <vt:lpstr>Kanban: преимущества</vt:lpstr>
      <vt:lpstr>Kanban: недостатки </vt:lpstr>
      <vt:lpstr>Six Sigma: Шесть сигм</vt:lpstr>
      <vt:lpstr>Six Sigma: принципы </vt:lpstr>
      <vt:lpstr>Six Sigma: этапы</vt:lpstr>
      <vt:lpstr>Six Sigma: этапы</vt:lpstr>
      <vt:lpstr>Six Sigma: преимущества </vt:lpstr>
      <vt:lpstr>Six Sigma: недостатки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294</cp:revision>
  <dcterms:created xsi:type="dcterms:W3CDTF">2022-06-09T07:43:07Z</dcterms:created>
  <dcterms:modified xsi:type="dcterms:W3CDTF">2024-12-13T06:01:39Z</dcterms:modified>
</cp:coreProperties>
</file>